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16"/>
  </p:notesMasterIdLst>
  <p:sldIdLst>
    <p:sldId id="257" r:id="rId5"/>
    <p:sldId id="271" r:id="rId6"/>
    <p:sldId id="272" r:id="rId7"/>
    <p:sldId id="262" r:id="rId8"/>
    <p:sldId id="263" r:id="rId9"/>
    <p:sldId id="273" r:id="rId10"/>
    <p:sldId id="279" r:id="rId11"/>
    <p:sldId id="264" r:id="rId12"/>
    <p:sldId id="265" r:id="rId13"/>
    <p:sldId id="281" r:id="rId14"/>
    <p:sldId id="280"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6600FF"/>
    <a:srgbClr val="344529"/>
    <a:srgbClr val="2B3922"/>
    <a:srgbClr val="2E3722"/>
    <a:srgbClr val="FCF7F1"/>
    <a:srgbClr val="B8D233"/>
    <a:srgbClr val="5CC6D6"/>
    <a:srgbClr val="F8D22F"/>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19" autoAdjust="0"/>
  </p:normalViewPr>
  <p:slideViewPr>
    <p:cSldViewPr snapToGrid="0">
      <p:cViewPr varScale="1">
        <p:scale>
          <a:sx n="61" d="100"/>
          <a:sy n="61" d="100"/>
        </p:scale>
        <p:origin x="5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FE4CA-410E-4921-A7A3-464A2290AB5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D45C772-94B9-45D9-A698-9FB7F667CB5F}">
      <dgm:prSet/>
      <dgm:spPr/>
      <dgm:t>
        <a:bodyPr/>
        <a:lstStyle/>
        <a:p>
          <a:r>
            <a:rPr lang="en-US" dirty="0"/>
            <a:t>The COM has begun a reboot and will be holding a 2 day retreat for training and re-tooling</a:t>
          </a:r>
        </a:p>
      </dgm:t>
    </dgm:pt>
    <dgm:pt modelId="{86D71773-414D-449D-B0A7-28E44EE0872C}" type="parTrans" cxnId="{3D1E1625-D801-4BD4-AAE5-A11A98CAF850}">
      <dgm:prSet/>
      <dgm:spPr/>
      <dgm:t>
        <a:bodyPr/>
        <a:lstStyle/>
        <a:p>
          <a:endParaRPr lang="en-US"/>
        </a:p>
      </dgm:t>
    </dgm:pt>
    <dgm:pt modelId="{AA78BA36-F4BE-417D-94CD-9BDCA4636EEC}" type="sibTrans" cxnId="{3D1E1625-D801-4BD4-AAE5-A11A98CAF850}">
      <dgm:prSet/>
      <dgm:spPr/>
      <dgm:t>
        <a:bodyPr/>
        <a:lstStyle/>
        <a:p>
          <a:endParaRPr lang="en-US"/>
        </a:p>
      </dgm:t>
    </dgm:pt>
    <dgm:pt modelId="{9A621A59-4660-4FCD-A825-578844F58216}">
      <dgm:prSet/>
      <dgm:spPr/>
      <dgm:t>
        <a:bodyPr/>
        <a:lstStyle/>
        <a:p>
          <a:r>
            <a:rPr lang="en-US" dirty="0"/>
            <a:t>A time for confession, repentance and reconciliation is being planned for this summer / early fall</a:t>
          </a:r>
        </a:p>
      </dgm:t>
    </dgm:pt>
    <dgm:pt modelId="{9593217E-678D-4A97-AFB1-6E6D1CEB70CD}" type="parTrans" cxnId="{BBEDB91F-B2FC-4190-95A3-E969E9CD0B4F}">
      <dgm:prSet/>
      <dgm:spPr/>
      <dgm:t>
        <a:bodyPr/>
        <a:lstStyle/>
        <a:p>
          <a:endParaRPr lang="en-US"/>
        </a:p>
      </dgm:t>
    </dgm:pt>
    <dgm:pt modelId="{40AC4BFE-A0F9-45E6-93CD-116672BF55EA}" type="sibTrans" cxnId="{BBEDB91F-B2FC-4190-95A3-E969E9CD0B4F}">
      <dgm:prSet/>
      <dgm:spPr/>
      <dgm:t>
        <a:bodyPr/>
        <a:lstStyle/>
        <a:p>
          <a:endParaRPr lang="en-US"/>
        </a:p>
      </dgm:t>
    </dgm:pt>
    <dgm:pt modelId="{0E1916CD-201A-4F12-B0AA-BA424DB31CBC}">
      <dgm:prSet/>
      <dgm:spPr/>
      <dgm:t>
        <a:bodyPr/>
        <a:lstStyle/>
        <a:p>
          <a:r>
            <a:rPr lang="en-US" dirty="0"/>
            <a:t>Three Presbytery-wide Zoom calls: June 15</a:t>
          </a:r>
          <a:r>
            <a:rPr lang="en-US" baseline="30000" dirty="0"/>
            <a:t>th</a:t>
          </a:r>
          <a:r>
            <a:rPr lang="en-US" dirty="0"/>
            <a:t>, Sept 18</a:t>
          </a:r>
          <a:r>
            <a:rPr lang="en-US" baseline="30000" dirty="0"/>
            <a:t>th</a:t>
          </a:r>
          <a:r>
            <a:rPr lang="en-US" dirty="0"/>
            <a:t> and Dec 8</a:t>
          </a:r>
          <a:r>
            <a:rPr lang="en-US" baseline="30000" dirty="0"/>
            <a:t>th</a:t>
          </a:r>
          <a:r>
            <a:rPr lang="en-US" dirty="0"/>
            <a:t> </a:t>
          </a:r>
        </a:p>
      </dgm:t>
    </dgm:pt>
    <dgm:pt modelId="{AC7B5239-55BB-4B3C-AF38-3B42D48E85C1}" type="parTrans" cxnId="{FD8F9B60-E552-4CB4-AADF-3FF01A5D7A56}">
      <dgm:prSet/>
      <dgm:spPr/>
      <dgm:t>
        <a:bodyPr/>
        <a:lstStyle/>
        <a:p>
          <a:endParaRPr lang="en-US"/>
        </a:p>
      </dgm:t>
    </dgm:pt>
    <dgm:pt modelId="{4326972E-0E9D-4D8E-92A2-0C8EA4A2DB81}" type="sibTrans" cxnId="{FD8F9B60-E552-4CB4-AADF-3FF01A5D7A56}">
      <dgm:prSet/>
      <dgm:spPr/>
      <dgm:t>
        <a:bodyPr/>
        <a:lstStyle/>
        <a:p>
          <a:endParaRPr lang="en-US"/>
        </a:p>
      </dgm:t>
    </dgm:pt>
    <dgm:pt modelId="{CBCB4655-6CBA-45BD-BF8E-8C897580191A}" type="pres">
      <dgm:prSet presAssocID="{C19FE4CA-410E-4921-A7A3-464A2290AB50}" presName="linear" presStyleCnt="0">
        <dgm:presLayoutVars>
          <dgm:animLvl val="lvl"/>
          <dgm:resizeHandles val="exact"/>
        </dgm:presLayoutVars>
      </dgm:prSet>
      <dgm:spPr/>
    </dgm:pt>
    <dgm:pt modelId="{A74518D6-C473-4123-A0C0-928D1F34FD75}" type="pres">
      <dgm:prSet presAssocID="{BD45C772-94B9-45D9-A698-9FB7F667CB5F}" presName="parentText" presStyleLbl="node1" presStyleIdx="0" presStyleCnt="3">
        <dgm:presLayoutVars>
          <dgm:chMax val="0"/>
          <dgm:bulletEnabled val="1"/>
        </dgm:presLayoutVars>
      </dgm:prSet>
      <dgm:spPr/>
    </dgm:pt>
    <dgm:pt modelId="{30BADFF7-9B78-494D-8A3F-5C5E2244C183}" type="pres">
      <dgm:prSet presAssocID="{AA78BA36-F4BE-417D-94CD-9BDCA4636EEC}" presName="spacer" presStyleCnt="0"/>
      <dgm:spPr/>
    </dgm:pt>
    <dgm:pt modelId="{EEEA277F-F4EB-47FA-94F5-B2A357E330FF}" type="pres">
      <dgm:prSet presAssocID="{9A621A59-4660-4FCD-A825-578844F58216}" presName="parentText" presStyleLbl="node1" presStyleIdx="1" presStyleCnt="3">
        <dgm:presLayoutVars>
          <dgm:chMax val="0"/>
          <dgm:bulletEnabled val="1"/>
        </dgm:presLayoutVars>
      </dgm:prSet>
      <dgm:spPr/>
    </dgm:pt>
    <dgm:pt modelId="{0C515AE4-1144-4D0C-836B-6A28739FA2A9}" type="pres">
      <dgm:prSet presAssocID="{40AC4BFE-A0F9-45E6-93CD-116672BF55EA}" presName="spacer" presStyleCnt="0"/>
      <dgm:spPr/>
    </dgm:pt>
    <dgm:pt modelId="{67414380-8B16-4FD6-867E-E2638960C769}" type="pres">
      <dgm:prSet presAssocID="{0E1916CD-201A-4F12-B0AA-BA424DB31CBC}" presName="parentText" presStyleLbl="node1" presStyleIdx="2" presStyleCnt="3">
        <dgm:presLayoutVars>
          <dgm:chMax val="0"/>
          <dgm:bulletEnabled val="1"/>
        </dgm:presLayoutVars>
      </dgm:prSet>
      <dgm:spPr/>
    </dgm:pt>
  </dgm:ptLst>
  <dgm:cxnLst>
    <dgm:cxn modelId="{BBEDB91F-B2FC-4190-95A3-E969E9CD0B4F}" srcId="{C19FE4CA-410E-4921-A7A3-464A2290AB50}" destId="{9A621A59-4660-4FCD-A825-578844F58216}" srcOrd="1" destOrd="0" parTransId="{9593217E-678D-4A97-AFB1-6E6D1CEB70CD}" sibTransId="{40AC4BFE-A0F9-45E6-93CD-116672BF55EA}"/>
    <dgm:cxn modelId="{3D1E1625-D801-4BD4-AAE5-A11A98CAF850}" srcId="{C19FE4CA-410E-4921-A7A3-464A2290AB50}" destId="{BD45C772-94B9-45D9-A698-9FB7F667CB5F}" srcOrd="0" destOrd="0" parTransId="{86D71773-414D-449D-B0A7-28E44EE0872C}" sibTransId="{AA78BA36-F4BE-417D-94CD-9BDCA4636EEC}"/>
    <dgm:cxn modelId="{BFEBDA2D-D341-44F1-B880-DC2861652362}" type="presOf" srcId="{BD45C772-94B9-45D9-A698-9FB7F667CB5F}" destId="{A74518D6-C473-4123-A0C0-928D1F34FD75}" srcOrd="0" destOrd="0" presId="urn:microsoft.com/office/officeart/2005/8/layout/vList2"/>
    <dgm:cxn modelId="{FD8F9B60-E552-4CB4-AADF-3FF01A5D7A56}" srcId="{C19FE4CA-410E-4921-A7A3-464A2290AB50}" destId="{0E1916CD-201A-4F12-B0AA-BA424DB31CBC}" srcOrd="2" destOrd="0" parTransId="{AC7B5239-55BB-4B3C-AF38-3B42D48E85C1}" sibTransId="{4326972E-0E9D-4D8E-92A2-0C8EA4A2DB81}"/>
    <dgm:cxn modelId="{416E004D-7DA1-406F-BAE0-7A88AF97B7F0}" type="presOf" srcId="{0E1916CD-201A-4F12-B0AA-BA424DB31CBC}" destId="{67414380-8B16-4FD6-867E-E2638960C769}" srcOrd="0" destOrd="0" presId="urn:microsoft.com/office/officeart/2005/8/layout/vList2"/>
    <dgm:cxn modelId="{B616778B-5FB4-4F9F-921B-52A309796A90}" type="presOf" srcId="{C19FE4CA-410E-4921-A7A3-464A2290AB50}" destId="{CBCB4655-6CBA-45BD-BF8E-8C897580191A}" srcOrd="0" destOrd="0" presId="urn:microsoft.com/office/officeart/2005/8/layout/vList2"/>
    <dgm:cxn modelId="{8B609B96-0772-464F-A08D-EE13F7E72416}" type="presOf" srcId="{9A621A59-4660-4FCD-A825-578844F58216}" destId="{EEEA277F-F4EB-47FA-94F5-B2A357E330FF}" srcOrd="0" destOrd="0" presId="urn:microsoft.com/office/officeart/2005/8/layout/vList2"/>
    <dgm:cxn modelId="{F1DDDF54-BFE3-4A93-A144-E1C502E41CEF}" type="presParOf" srcId="{CBCB4655-6CBA-45BD-BF8E-8C897580191A}" destId="{A74518D6-C473-4123-A0C0-928D1F34FD75}" srcOrd="0" destOrd="0" presId="urn:microsoft.com/office/officeart/2005/8/layout/vList2"/>
    <dgm:cxn modelId="{B19D9917-E5D4-40BA-9234-56A1BDD36CCA}" type="presParOf" srcId="{CBCB4655-6CBA-45BD-BF8E-8C897580191A}" destId="{30BADFF7-9B78-494D-8A3F-5C5E2244C183}" srcOrd="1" destOrd="0" presId="urn:microsoft.com/office/officeart/2005/8/layout/vList2"/>
    <dgm:cxn modelId="{F4D79CEB-04A3-4F08-A8BD-26F789D6261E}" type="presParOf" srcId="{CBCB4655-6CBA-45BD-BF8E-8C897580191A}" destId="{EEEA277F-F4EB-47FA-94F5-B2A357E330FF}" srcOrd="2" destOrd="0" presId="urn:microsoft.com/office/officeart/2005/8/layout/vList2"/>
    <dgm:cxn modelId="{27999FA8-F35E-496C-8460-F8097A8148CF}" type="presParOf" srcId="{CBCB4655-6CBA-45BD-BF8E-8C897580191A}" destId="{0C515AE4-1144-4D0C-836B-6A28739FA2A9}" srcOrd="3" destOrd="0" presId="urn:microsoft.com/office/officeart/2005/8/layout/vList2"/>
    <dgm:cxn modelId="{E94F73A0-E72E-4FA3-84DE-96172D51889B}" type="presParOf" srcId="{CBCB4655-6CBA-45BD-BF8E-8C897580191A}" destId="{67414380-8B16-4FD6-867E-E2638960C76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8918F-E97B-4D66-BA7C-5706AAFDD2B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DFB632B8-0215-4CF7-A567-893A08AFB8A3}">
      <dgm:prSet/>
      <dgm:spPr/>
      <dgm:t>
        <a:bodyPr/>
        <a:lstStyle/>
        <a:p>
          <a:r>
            <a:rPr lang="en-US" dirty="0"/>
            <a:t>Reconciliation and Trust</a:t>
          </a:r>
        </a:p>
      </dgm:t>
    </dgm:pt>
    <dgm:pt modelId="{4B8D6EB8-F6B0-4B2F-97C1-A02C35AB4FD3}" type="parTrans" cxnId="{42D1267E-B0F0-4E55-8E1B-29C6700702CE}">
      <dgm:prSet/>
      <dgm:spPr/>
      <dgm:t>
        <a:bodyPr/>
        <a:lstStyle/>
        <a:p>
          <a:endParaRPr lang="en-US"/>
        </a:p>
      </dgm:t>
    </dgm:pt>
    <dgm:pt modelId="{45719218-DBAB-4A36-AE20-E7028C1B691A}" type="sibTrans" cxnId="{42D1267E-B0F0-4E55-8E1B-29C6700702CE}">
      <dgm:prSet/>
      <dgm:spPr/>
      <dgm:t>
        <a:bodyPr/>
        <a:lstStyle/>
        <a:p>
          <a:endParaRPr lang="en-US"/>
        </a:p>
      </dgm:t>
    </dgm:pt>
    <dgm:pt modelId="{90ECB02E-6777-4379-B11E-FD8BA210E496}">
      <dgm:prSet/>
      <dgm:spPr/>
      <dgm:t>
        <a:bodyPr/>
        <a:lstStyle/>
        <a:p>
          <a:r>
            <a:rPr lang="en-US" dirty="0"/>
            <a:t>Congregational Network</a:t>
          </a:r>
        </a:p>
      </dgm:t>
    </dgm:pt>
    <dgm:pt modelId="{6ABEFFCB-DF10-4171-9C48-DC31460BA9C5}" type="parTrans" cxnId="{91EA6157-429A-483E-8B3D-2D0A62B89448}">
      <dgm:prSet/>
      <dgm:spPr/>
      <dgm:t>
        <a:bodyPr/>
        <a:lstStyle/>
        <a:p>
          <a:endParaRPr lang="en-US"/>
        </a:p>
      </dgm:t>
    </dgm:pt>
    <dgm:pt modelId="{8A1675B7-F38A-454B-88AF-F9B42EDED195}" type="sibTrans" cxnId="{91EA6157-429A-483E-8B3D-2D0A62B89448}">
      <dgm:prSet/>
      <dgm:spPr/>
      <dgm:t>
        <a:bodyPr/>
        <a:lstStyle/>
        <a:p>
          <a:endParaRPr lang="en-US"/>
        </a:p>
      </dgm:t>
    </dgm:pt>
    <dgm:pt modelId="{06A0E28D-81BA-444B-9F8D-7482848995FF}">
      <dgm:prSet/>
      <dgm:spPr/>
      <dgm:t>
        <a:bodyPr/>
        <a:lstStyle/>
        <a:p>
          <a:r>
            <a:rPr lang="en-US" dirty="0"/>
            <a:t>Expert Connect</a:t>
          </a:r>
        </a:p>
      </dgm:t>
    </dgm:pt>
    <dgm:pt modelId="{5A5D2780-7137-4F30-9973-3173B5DBB26E}" type="parTrans" cxnId="{8438492D-7550-4ED9-8916-B7F62029D9C8}">
      <dgm:prSet/>
      <dgm:spPr/>
      <dgm:t>
        <a:bodyPr/>
        <a:lstStyle/>
        <a:p>
          <a:endParaRPr lang="en-US"/>
        </a:p>
      </dgm:t>
    </dgm:pt>
    <dgm:pt modelId="{2CD46E8B-6DC6-4AD0-8638-2586418551AC}" type="sibTrans" cxnId="{8438492D-7550-4ED9-8916-B7F62029D9C8}">
      <dgm:prSet/>
      <dgm:spPr/>
      <dgm:t>
        <a:bodyPr/>
        <a:lstStyle/>
        <a:p>
          <a:endParaRPr lang="en-US"/>
        </a:p>
      </dgm:t>
    </dgm:pt>
    <dgm:pt modelId="{0E85B462-2E56-46B1-B7EA-CA1BB207FC34}">
      <dgm:prSet/>
      <dgm:spPr/>
      <dgm:t>
        <a:bodyPr/>
        <a:lstStyle/>
        <a:p>
          <a:r>
            <a:rPr lang="en-US" dirty="0"/>
            <a:t>Companions for the Journey</a:t>
          </a:r>
        </a:p>
      </dgm:t>
    </dgm:pt>
    <dgm:pt modelId="{B6258EA6-BE35-4BCB-A37A-CF7B0932E190}" type="parTrans" cxnId="{3091D68F-8619-4F72-A1D5-E3A3B081DFB7}">
      <dgm:prSet/>
      <dgm:spPr/>
      <dgm:t>
        <a:bodyPr/>
        <a:lstStyle/>
        <a:p>
          <a:endParaRPr lang="en-US"/>
        </a:p>
      </dgm:t>
    </dgm:pt>
    <dgm:pt modelId="{A5CCCEAF-46F6-4CF7-834F-A0D90D5A42F0}" type="sibTrans" cxnId="{3091D68F-8619-4F72-A1D5-E3A3B081DFB7}">
      <dgm:prSet/>
      <dgm:spPr/>
      <dgm:t>
        <a:bodyPr/>
        <a:lstStyle/>
        <a:p>
          <a:endParaRPr lang="en-US"/>
        </a:p>
      </dgm:t>
    </dgm:pt>
    <dgm:pt modelId="{4BD4250E-12C9-453F-BE5A-ED9EBDDD181F}">
      <dgm:prSet/>
      <dgm:spPr/>
      <dgm:t>
        <a:bodyPr/>
        <a:lstStyle/>
        <a:p>
          <a:r>
            <a:rPr lang="en-US" dirty="0"/>
            <a:t>Steering the Ship</a:t>
          </a:r>
        </a:p>
      </dgm:t>
    </dgm:pt>
    <dgm:pt modelId="{37EF11DC-A019-4193-A587-BCEE4140F5D8}" type="parTrans" cxnId="{32F3726B-5F0C-4883-803F-203CCBFCB1B7}">
      <dgm:prSet/>
      <dgm:spPr/>
      <dgm:t>
        <a:bodyPr/>
        <a:lstStyle/>
        <a:p>
          <a:endParaRPr lang="en-US"/>
        </a:p>
      </dgm:t>
    </dgm:pt>
    <dgm:pt modelId="{346B7B19-AA50-4840-B01A-C85A779EEA48}" type="sibTrans" cxnId="{32F3726B-5F0C-4883-803F-203CCBFCB1B7}">
      <dgm:prSet/>
      <dgm:spPr/>
      <dgm:t>
        <a:bodyPr/>
        <a:lstStyle/>
        <a:p>
          <a:endParaRPr lang="en-US"/>
        </a:p>
      </dgm:t>
    </dgm:pt>
    <dgm:pt modelId="{86317B19-6A1E-4851-8706-C18CA42F5587}">
      <dgm:prSet/>
      <dgm:spPr/>
      <dgm:t>
        <a:bodyPr/>
        <a:lstStyle/>
        <a:p>
          <a:r>
            <a:rPr lang="en-US" dirty="0"/>
            <a:t>Permanent Judicial Commission</a:t>
          </a:r>
        </a:p>
      </dgm:t>
    </dgm:pt>
    <dgm:pt modelId="{108DF8E4-76D9-42EA-8BB1-A23CB9C52AAA}" type="parTrans" cxnId="{3E176350-5368-4AED-A295-5B3D187F85C5}">
      <dgm:prSet/>
      <dgm:spPr/>
      <dgm:t>
        <a:bodyPr/>
        <a:lstStyle/>
        <a:p>
          <a:endParaRPr lang="en-US"/>
        </a:p>
      </dgm:t>
    </dgm:pt>
    <dgm:pt modelId="{A5C3C064-22A2-4362-A854-B820C36B554F}" type="sibTrans" cxnId="{3E176350-5368-4AED-A295-5B3D187F85C5}">
      <dgm:prSet/>
      <dgm:spPr/>
      <dgm:t>
        <a:bodyPr/>
        <a:lstStyle/>
        <a:p>
          <a:endParaRPr lang="en-US"/>
        </a:p>
      </dgm:t>
    </dgm:pt>
    <dgm:pt modelId="{1870737C-33C5-4205-9E06-BA894DCC0C1B}" type="pres">
      <dgm:prSet presAssocID="{8778918F-E97B-4D66-BA7C-5706AAFDD2B4}" presName="diagram" presStyleCnt="0">
        <dgm:presLayoutVars>
          <dgm:dir/>
          <dgm:resizeHandles val="exact"/>
        </dgm:presLayoutVars>
      </dgm:prSet>
      <dgm:spPr/>
    </dgm:pt>
    <dgm:pt modelId="{F78270FB-C9F5-4E1D-855D-92157A706491}" type="pres">
      <dgm:prSet presAssocID="{DFB632B8-0215-4CF7-A567-893A08AFB8A3}" presName="node" presStyleLbl="node1" presStyleIdx="0" presStyleCnt="6">
        <dgm:presLayoutVars>
          <dgm:bulletEnabled val="1"/>
        </dgm:presLayoutVars>
      </dgm:prSet>
      <dgm:spPr/>
    </dgm:pt>
    <dgm:pt modelId="{5A0335E1-7018-4A07-9012-447FCB4CBF10}" type="pres">
      <dgm:prSet presAssocID="{45719218-DBAB-4A36-AE20-E7028C1B691A}" presName="sibTrans" presStyleCnt="0"/>
      <dgm:spPr/>
    </dgm:pt>
    <dgm:pt modelId="{FF184E7B-6831-4394-9A63-2AD88BCAB914}" type="pres">
      <dgm:prSet presAssocID="{90ECB02E-6777-4379-B11E-FD8BA210E496}" presName="node" presStyleLbl="node1" presStyleIdx="1" presStyleCnt="6">
        <dgm:presLayoutVars>
          <dgm:bulletEnabled val="1"/>
        </dgm:presLayoutVars>
      </dgm:prSet>
      <dgm:spPr/>
    </dgm:pt>
    <dgm:pt modelId="{11680E7E-D917-46C1-84FA-AC05543926AC}" type="pres">
      <dgm:prSet presAssocID="{8A1675B7-F38A-454B-88AF-F9B42EDED195}" presName="sibTrans" presStyleCnt="0"/>
      <dgm:spPr/>
    </dgm:pt>
    <dgm:pt modelId="{D0D5B939-C8CA-4F20-8F80-2AFA1E40C449}" type="pres">
      <dgm:prSet presAssocID="{06A0E28D-81BA-444B-9F8D-7482848995FF}" presName="node" presStyleLbl="node1" presStyleIdx="2" presStyleCnt="6">
        <dgm:presLayoutVars>
          <dgm:bulletEnabled val="1"/>
        </dgm:presLayoutVars>
      </dgm:prSet>
      <dgm:spPr/>
    </dgm:pt>
    <dgm:pt modelId="{650D408A-58DE-4044-8C7F-7F0343E0FEB7}" type="pres">
      <dgm:prSet presAssocID="{2CD46E8B-6DC6-4AD0-8638-2586418551AC}" presName="sibTrans" presStyleCnt="0"/>
      <dgm:spPr/>
    </dgm:pt>
    <dgm:pt modelId="{007D8CF1-AB78-49A0-9304-0020B9983785}" type="pres">
      <dgm:prSet presAssocID="{0E85B462-2E56-46B1-B7EA-CA1BB207FC34}" presName="node" presStyleLbl="node1" presStyleIdx="3" presStyleCnt="6">
        <dgm:presLayoutVars>
          <dgm:bulletEnabled val="1"/>
        </dgm:presLayoutVars>
      </dgm:prSet>
      <dgm:spPr/>
    </dgm:pt>
    <dgm:pt modelId="{AF2908CD-3209-43C5-93A6-DCA18E144FA6}" type="pres">
      <dgm:prSet presAssocID="{A5CCCEAF-46F6-4CF7-834F-A0D90D5A42F0}" presName="sibTrans" presStyleCnt="0"/>
      <dgm:spPr/>
    </dgm:pt>
    <dgm:pt modelId="{80B0ED67-C076-4D68-81F8-51D7F6011777}" type="pres">
      <dgm:prSet presAssocID="{4BD4250E-12C9-453F-BE5A-ED9EBDDD181F}" presName="node" presStyleLbl="node1" presStyleIdx="4" presStyleCnt="6">
        <dgm:presLayoutVars>
          <dgm:bulletEnabled val="1"/>
        </dgm:presLayoutVars>
      </dgm:prSet>
      <dgm:spPr/>
    </dgm:pt>
    <dgm:pt modelId="{0DC9E153-2EAF-4138-B57E-A49F9ECC6564}" type="pres">
      <dgm:prSet presAssocID="{346B7B19-AA50-4840-B01A-C85A779EEA48}" presName="sibTrans" presStyleCnt="0"/>
      <dgm:spPr/>
    </dgm:pt>
    <dgm:pt modelId="{7C7C763D-D426-40E5-96AF-395BABB238C4}" type="pres">
      <dgm:prSet presAssocID="{86317B19-6A1E-4851-8706-C18CA42F5587}" presName="node" presStyleLbl="node1" presStyleIdx="5" presStyleCnt="6">
        <dgm:presLayoutVars>
          <dgm:bulletEnabled val="1"/>
        </dgm:presLayoutVars>
      </dgm:prSet>
      <dgm:spPr/>
    </dgm:pt>
  </dgm:ptLst>
  <dgm:cxnLst>
    <dgm:cxn modelId="{65B9FA1E-559D-415D-A0BD-8E0D047FCB9D}" type="presOf" srcId="{86317B19-6A1E-4851-8706-C18CA42F5587}" destId="{7C7C763D-D426-40E5-96AF-395BABB238C4}" srcOrd="0" destOrd="0" presId="urn:microsoft.com/office/officeart/2005/8/layout/default"/>
    <dgm:cxn modelId="{8438492D-7550-4ED9-8916-B7F62029D9C8}" srcId="{8778918F-E97B-4D66-BA7C-5706AAFDD2B4}" destId="{06A0E28D-81BA-444B-9F8D-7482848995FF}" srcOrd="2" destOrd="0" parTransId="{5A5D2780-7137-4F30-9973-3173B5DBB26E}" sibTransId="{2CD46E8B-6DC6-4AD0-8638-2586418551AC}"/>
    <dgm:cxn modelId="{8C2A356A-61FF-4E4E-91FD-8E6FD406313B}" type="presOf" srcId="{4BD4250E-12C9-453F-BE5A-ED9EBDDD181F}" destId="{80B0ED67-C076-4D68-81F8-51D7F6011777}" srcOrd="0" destOrd="0" presId="urn:microsoft.com/office/officeart/2005/8/layout/default"/>
    <dgm:cxn modelId="{32F3726B-5F0C-4883-803F-203CCBFCB1B7}" srcId="{8778918F-E97B-4D66-BA7C-5706AAFDD2B4}" destId="{4BD4250E-12C9-453F-BE5A-ED9EBDDD181F}" srcOrd="4" destOrd="0" parTransId="{37EF11DC-A019-4193-A587-BCEE4140F5D8}" sibTransId="{346B7B19-AA50-4840-B01A-C85A779EEA48}"/>
    <dgm:cxn modelId="{3E12174D-0768-4069-B235-4D4CD2DDCCE7}" type="presOf" srcId="{8778918F-E97B-4D66-BA7C-5706AAFDD2B4}" destId="{1870737C-33C5-4205-9E06-BA894DCC0C1B}" srcOrd="0" destOrd="0" presId="urn:microsoft.com/office/officeart/2005/8/layout/default"/>
    <dgm:cxn modelId="{3E176350-5368-4AED-A295-5B3D187F85C5}" srcId="{8778918F-E97B-4D66-BA7C-5706AAFDD2B4}" destId="{86317B19-6A1E-4851-8706-C18CA42F5587}" srcOrd="5" destOrd="0" parTransId="{108DF8E4-76D9-42EA-8BB1-A23CB9C52AAA}" sibTransId="{A5C3C064-22A2-4362-A854-B820C36B554F}"/>
    <dgm:cxn modelId="{91EA6157-429A-483E-8B3D-2D0A62B89448}" srcId="{8778918F-E97B-4D66-BA7C-5706AAFDD2B4}" destId="{90ECB02E-6777-4379-B11E-FD8BA210E496}" srcOrd="1" destOrd="0" parTransId="{6ABEFFCB-DF10-4171-9C48-DC31460BA9C5}" sibTransId="{8A1675B7-F38A-454B-88AF-F9B42EDED195}"/>
    <dgm:cxn modelId="{42D1267E-B0F0-4E55-8E1B-29C6700702CE}" srcId="{8778918F-E97B-4D66-BA7C-5706AAFDD2B4}" destId="{DFB632B8-0215-4CF7-A567-893A08AFB8A3}" srcOrd="0" destOrd="0" parTransId="{4B8D6EB8-F6B0-4B2F-97C1-A02C35AB4FD3}" sibTransId="{45719218-DBAB-4A36-AE20-E7028C1B691A}"/>
    <dgm:cxn modelId="{6586717E-EC95-4155-BC5D-25E318CE9CB4}" type="presOf" srcId="{0E85B462-2E56-46B1-B7EA-CA1BB207FC34}" destId="{007D8CF1-AB78-49A0-9304-0020B9983785}" srcOrd="0" destOrd="0" presId="urn:microsoft.com/office/officeart/2005/8/layout/default"/>
    <dgm:cxn modelId="{31CD6586-7328-41CE-B00A-C1DBF8EFE585}" type="presOf" srcId="{90ECB02E-6777-4379-B11E-FD8BA210E496}" destId="{FF184E7B-6831-4394-9A63-2AD88BCAB914}" srcOrd="0" destOrd="0" presId="urn:microsoft.com/office/officeart/2005/8/layout/default"/>
    <dgm:cxn modelId="{7FE8D988-4B5F-4470-A900-C5B6964F44E0}" type="presOf" srcId="{DFB632B8-0215-4CF7-A567-893A08AFB8A3}" destId="{F78270FB-C9F5-4E1D-855D-92157A706491}" srcOrd="0" destOrd="0" presId="urn:microsoft.com/office/officeart/2005/8/layout/default"/>
    <dgm:cxn modelId="{3091D68F-8619-4F72-A1D5-E3A3B081DFB7}" srcId="{8778918F-E97B-4D66-BA7C-5706AAFDD2B4}" destId="{0E85B462-2E56-46B1-B7EA-CA1BB207FC34}" srcOrd="3" destOrd="0" parTransId="{B6258EA6-BE35-4BCB-A37A-CF7B0932E190}" sibTransId="{A5CCCEAF-46F6-4CF7-834F-A0D90D5A42F0}"/>
    <dgm:cxn modelId="{913536DF-00FE-4969-A0AF-D961720D711C}" type="presOf" srcId="{06A0E28D-81BA-444B-9F8D-7482848995FF}" destId="{D0D5B939-C8CA-4F20-8F80-2AFA1E40C449}" srcOrd="0" destOrd="0" presId="urn:microsoft.com/office/officeart/2005/8/layout/default"/>
    <dgm:cxn modelId="{88F17650-C047-49DF-8515-32C0933A9ABF}" type="presParOf" srcId="{1870737C-33C5-4205-9E06-BA894DCC0C1B}" destId="{F78270FB-C9F5-4E1D-855D-92157A706491}" srcOrd="0" destOrd="0" presId="urn:microsoft.com/office/officeart/2005/8/layout/default"/>
    <dgm:cxn modelId="{E97DCA3D-8A78-48AC-A7BA-AFDB4F65D8DD}" type="presParOf" srcId="{1870737C-33C5-4205-9E06-BA894DCC0C1B}" destId="{5A0335E1-7018-4A07-9012-447FCB4CBF10}" srcOrd="1" destOrd="0" presId="urn:microsoft.com/office/officeart/2005/8/layout/default"/>
    <dgm:cxn modelId="{DC50DA4E-B501-4D5D-87AC-980D955C7ECF}" type="presParOf" srcId="{1870737C-33C5-4205-9E06-BA894DCC0C1B}" destId="{FF184E7B-6831-4394-9A63-2AD88BCAB914}" srcOrd="2" destOrd="0" presId="urn:microsoft.com/office/officeart/2005/8/layout/default"/>
    <dgm:cxn modelId="{C6800C01-00EF-4D9F-8C7C-DDAC63248AF5}" type="presParOf" srcId="{1870737C-33C5-4205-9E06-BA894DCC0C1B}" destId="{11680E7E-D917-46C1-84FA-AC05543926AC}" srcOrd="3" destOrd="0" presId="urn:microsoft.com/office/officeart/2005/8/layout/default"/>
    <dgm:cxn modelId="{F1E968C6-F535-4261-9FE7-DE7FF13B948F}" type="presParOf" srcId="{1870737C-33C5-4205-9E06-BA894DCC0C1B}" destId="{D0D5B939-C8CA-4F20-8F80-2AFA1E40C449}" srcOrd="4" destOrd="0" presId="urn:microsoft.com/office/officeart/2005/8/layout/default"/>
    <dgm:cxn modelId="{0C287625-5965-4346-BBD1-B8F8B8480D0A}" type="presParOf" srcId="{1870737C-33C5-4205-9E06-BA894DCC0C1B}" destId="{650D408A-58DE-4044-8C7F-7F0343E0FEB7}" srcOrd="5" destOrd="0" presId="urn:microsoft.com/office/officeart/2005/8/layout/default"/>
    <dgm:cxn modelId="{16B8D5C9-F706-42B0-B311-31808F6A8369}" type="presParOf" srcId="{1870737C-33C5-4205-9E06-BA894DCC0C1B}" destId="{007D8CF1-AB78-49A0-9304-0020B9983785}" srcOrd="6" destOrd="0" presId="urn:microsoft.com/office/officeart/2005/8/layout/default"/>
    <dgm:cxn modelId="{3F5AA406-7E51-462D-BF80-300B6DB1DFAD}" type="presParOf" srcId="{1870737C-33C5-4205-9E06-BA894DCC0C1B}" destId="{AF2908CD-3209-43C5-93A6-DCA18E144FA6}" srcOrd="7" destOrd="0" presId="urn:microsoft.com/office/officeart/2005/8/layout/default"/>
    <dgm:cxn modelId="{897D1651-6788-47D7-BB9B-40D3EEFA91AC}" type="presParOf" srcId="{1870737C-33C5-4205-9E06-BA894DCC0C1B}" destId="{80B0ED67-C076-4D68-81F8-51D7F6011777}" srcOrd="8" destOrd="0" presId="urn:microsoft.com/office/officeart/2005/8/layout/default"/>
    <dgm:cxn modelId="{8E74C84F-500A-40F8-8DAA-EAE607C916F8}" type="presParOf" srcId="{1870737C-33C5-4205-9E06-BA894DCC0C1B}" destId="{0DC9E153-2EAF-4138-B57E-A49F9ECC6564}" srcOrd="9" destOrd="0" presId="urn:microsoft.com/office/officeart/2005/8/layout/default"/>
    <dgm:cxn modelId="{1A776C0B-5B5B-410F-8A8C-52D3800BDB7C}" type="presParOf" srcId="{1870737C-33C5-4205-9E06-BA894DCC0C1B}" destId="{7C7C763D-D426-40E5-96AF-395BABB238C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518D6-C473-4123-A0C0-928D1F34FD75}">
      <dsp:nvSpPr>
        <dsp:cNvPr id="0" name=""/>
        <dsp:cNvSpPr/>
      </dsp:nvSpPr>
      <dsp:spPr>
        <a:xfrm>
          <a:off x="0" y="34140"/>
          <a:ext cx="6628804" cy="1579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The COM has begun a reboot and will be holding a 2 day retreat for training and re-tooling</a:t>
          </a:r>
        </a:p>
      </dsp:txBody>
      <dsp:txXfrm>
        <a:off x="77105" y="111245"/>
        <a:ext cx="6474594" cy="1425290"/>
      </dsp:txXfrm>
    </dsp:sp>
    <dsp:sp modelId="{EEEA277F-F4EB-47FA-94F5-B2A357E330FF}">
      <dsp:nvSpPr>
        <dsp:cNvPr id="0" name=""/>
        <dsp:cNvSpPr/>
      </dsp:nvSpPr>
      <dsp:spPr>
        <a:xfrm>
          <a:off x="0" y="1700040"/>
          <a:ext cx="6628804" cy="15795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 time for confession, repentance and reconciliation is being planned for this summer / early fall</a:t>
          </a:r>
        </a:p>
      </dsp:txBody>
      <dsp:txXfrm>
        <a:off x="77105" y="1777145"/>
        <a:ext cx="6474594" cy="1425290"/>
      </dsp:txXfrm>
    </dsp:sp>
    <dsp:sp modelId="{67414380-8B16-4FD6-867E-E2638960C769}">
      <dsp:nvSpPr>
        <dsp:cNvPr id="0" name=""/>
        <dsp:cNvSpPr/>
      </dsp:nvSpPr>
      <dsp:spPr>
        <a:xfrm>
          <a:off x="0" y="3365940"/>
          <a:ext cx="6628804" cy="15795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Three Presbytery-wide Zoom calls: June 15</a:t>
          </a:r>
          <a:r>
            <a:rPr lang="en-US" sz="3000" kern="1200" baseline="30000" dirty="0"/>
            <a:t>th</a:t>
          </a:r>
          <a:r>
            <a:rPr lang="en-US" sz="3000" kern="1200" dirty="0"/>
            <a:t>, Sept 18</a:t>
          </a:r>
          <a:r>
            <a:rPr lang="en-US" sz="3000" kern="1200" baseline="30000" dirty="0"/>
            <a:t>th</a:t>
          </a:r>
          <a:r>
            <a:rPr lang="en-US" sz="3000" kern="1200" dirty="0"/>
            <a:t> and Dec 8</a:t>
          </a:r>
          <a:r>
            <a:rPr lang="en-US" sz="3000" kern="1200" baseline="30000" dirty="0"/>
            <a:t>th</a:t>
          </a:r>
          <a:r>
            <a:rPr lang="en-US" sz="3000" kern="1200" dirty="0"/>
            <a:t> </a:t>
          </a:r>
        </a:p>
      </dsp:txBody>
      <dsp:txXfrm>
        <a:off x="77105" y="3443045"/>
        <a:ext cx="6474594" cy="1425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270FB-C9F5-4E1D-855D-92157A706491}">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Reconciliation and Trust</a:t>
          </a:r>
        </a:p>
      </dsp:txBody>
      <dsp:txXfrm>
        <a:off x="0" y="93057"/>
        <a:ext cx="3005666" cy="1803399"/>
      </dsp:txXfrm>
    </dsp:sp>
    <dsp:sp modelId="{FF184E7B-6831-4394-9A63-2AD88BCAB914}">
      <dsp:nvSpPr>
        <dsp:cNvPr id="0" name=""/>
        <dsp:cNvSpPr/>
      </dsp:nvSpPr>
      <dsp:spPr>
        <a:xfrm>
          <a:off x="3306233" y="93057"/>
          <a:ext cx="3005666" cy="1803399"/>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Congregational Network</a:t>
          </a:r>
        </a:p>
      </dsp:txBody>
      <dsp:txXfrm>
        <a:off x="3306233" y="93057"/>
        <a:ext cx="3005666" cy="1803399"/>
      </dsp:txXfrm>
    </dsp:sp>
    <dsp:sp modelId="{D0D5B939-C8CA-4F20-8F80-2AFA1E40C449}">
      <dsp:nvSpPr>
        <dsp:cNvPr id="0" name=""/>
        <dsp:cNvSpPr/>
      </dsp:nvSpPr>
      <dsp:spPr>
        <a:xfrm>
          <a:off x="6612466" y="93057"/>
          <a:ext cx="3005666" cy="1803399"/>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Expert Connect</a:t>
          </a:r>
        </a:p>
      </dsp:txBody>
      <dsp:txXfrm>
        <a:off x="6612466" y="93057"/>
        <a:ext cx="3005666" cy="1803399"/>
      </dsp:txXfrm>
    </dsp:sp>
    <dsp:sp modelId="{007D8CF1-AB78-49A0-9304-0020B9983785}">
      <dsp:nvSpPr>
        <dsp:cNvPr id="0" name=""/>
        <dsp:cNvSpPr/>
      </dsp:nvSpPr>
      <dsp:spPr>
        <a:xfrm>
          <a:off x="0" y="2197024"/>
          <a:ext cx="3005666" cy="1803399"/>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Companions for the Journey</a:t>
          </a:r>
        </a:p>
      </dsp:txBody>
      <dsp:txXfrm>
        <a:off x="0" y="2197024"/>
        <a:ext cx="3005666" cy="1803399"/>
      </dsp:txXfrm>
    </dsp:sp>
    <dsp:sp modelId="{80B0ED67-C076-4D68-81F8-51D7F6011777}">
      <dsp:nvSpPr>
        <dsp:cNvPr id="0" name=""/>
        <dsp:cNvSpPr/>
      </dsp:nvSpPr>
      <dsp:spPr>
        <a:xfrm>
          <a:off x="3306233" y="2197024"/>
          <a:ext cx="3005666" cy="1803399"/>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Steering the Ship</a:t>
          </a:r>
        </a:p>
      </dsp:txBody>
      <dsp:txXfrm>
        <a:off x="3306233" y="2197024"/>
        <a:ext cx="3005666" cy="1803399"/>
      </dsp:txXfrm>
    </dsp:sp>
    <dsp:sp modelId="{7C7C763D-D426-40E5-96AF-395BABB238C4}">
      <dsp:nvSpPr>
        <dsp:cNvPr id="0" name=""/>
        <dsp:cNvSpPr/>
      </dsp:nvSpPr>
      <dsp:spPr>
        <a:xfrm>
          <a:off x="6612466" y="2197024"/>
          <a:ext cx="3005666" cy="1803399"/>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Permanent Judicial Commission</a:t>
          </a:r>
        </a:p>
      </dsp:txBody>
      <dsp:txXfrm>
        <a:off x="6612466" y="2197024"/>
        <a:ext cx="3005666" cy="18033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3A4E497-5300-456D-A769-50C083578ECB}" type="datetimeFigureOut">
              <a:rPr lang="en-US" smtClean="0"/>
              <a:t>6/16/2022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C12C943-1417-4D1D-8ADC-96D9D3389BFC}" type="slidenum">
              <a:rPr lang="en-US" smtClean="0"/>
              <a:t>‹#›</a:t>
            </a:fld>
            <a:endParaRPr lang="en-US" dirty="0"/>
          </a:p>
        </p:txBody>
      </p:sp>
    </p:spTree>
    <p:extLst>
      <p:ext uri="{BB962C8B-B14F-4D97-AF65-F5344CB8AC3E}">
        <p14:creationId xmlns:p14="http://schemas.microsoft.com/office/powerpoint/2010/main" val="214948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1</a:t>
            </a:fld>
            <a:endParaRPr lang="en-US" dirty="0"/>
          </a:p>
        </p:txBody>
      </p:sp>
    </p:spTree>
    <p:extLst>
      <p:ext uri="{BB962C8B-B14F-4D97-AF65-F5344CB8AC3E}">
        <p14:creationId xmlns:p14="http://schemas.microsoft.com/office/powerpoint/2010/main" val="1444361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10</a:t>
            </a:fld>
            <a:endParaRPr lang="en-US" dirty="0"/>
          </a:p>
        </p:txBody>
      </p:sp>
    </p:spTree>
    <p:extLst>
      <p:ext uri="{BB962C8B-B14F-4D97-AF65-F5344CB8AC3E}">
        <p14:creationId xmlns:p14="http://schemas.microsoft.com/office/powerpoint/2010/main" val="197068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11</a:t>
            </a:fld>
            <a:endParaRPr lang="en-US" dirty="0"/>
          </a:p>
        </p:txBody>
      </p:sp>
    </p:spTree>
    <p:extLst>
      <p:ext uri="{BB962C8B-B14F-4D97-AF65-F5344CB8AC3E}">
        <p14:creationId xmlns:p14="http://schemas.microsoft.com/office/powerpoint/2010/main" val="10014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2</a:t>
            </a:fld>
            <a:endParaRPr lang="en-US" dirty="0"/>
          </a:p>
        </p:txBody>
      </p:sp>
    </p:spTree>
    <p:extLst>
      <p:ext uri="{BB962C8B-B14F-4D97-AF65-F5344CB8AC3E}">
        <p14:creationId xmlns:p14="http://schemas.microsoft.com/office/powerpoint/2010/main" val="125466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3</a:t>
            </a:fld>
            <a:endParaRPr lang="en-US" dirty="0"/>
          </a:p>
        </p:txBody>
      </p:sp>
    </p:spTree>
    <p:extLst>
      <p:ext uri="{BB962C8B-B14F-4D97-AF65-F5344CB8AC3E}">
        <p14:creationId xmlns:p14="http://schemas.microsoft.com/office/powerpoint/2010/main" val="81533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4</a:t>
            </a:fld>
            <a:endParaRPr lang="en-US" dirty="0"/>
          </a:p>
        </p:txBody>
      </p:sp>
    </p:spTree>
    <p:extLst>
      <p:ext uri="{BB962C8B-B14F-4D97-AF65-F5344CB8AC3E}">
        <p14:creationId xmlns:p14="http://schemas.microsoft.com/office/powerpoint/2010/main" val="125126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5</a:t>
            </a:fld>
            <a:endParaRPr lang="en-US" dirty="0"/>
          </a:p>
        </p:txBody>
      </p:sp>
    </p:spTree>
    <p:extLst>
      <p:ext uri="{BB962C8B-B14F-4D97-AF65-F5344CB8AC3E}">
        <p14:creationId xmlns:p14="http://schemas.microsoft.com/office/powerpoint/2010/main" val="8124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6</a:t>
            </a:fld>
            <a:endParaRPr lang="en-US" dirty="0"/>
          </a:p>
        </p:txBody>
      </p:sp>
    </p:spTree>
    <p:extLst>
      <p:ext uri="{BB962C8B-B14F-4D97-AF65-F5344CB8AC3E}">
        <p14:creationId xmlns:p14="http://schemas.microsoft.com/office/powerpoint/2010/main" val="237629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7</a:t>
            </a:fld>
            <a:endParaRPr lang="en-US" dirty="0"/>
          </a:p>
        </p:txBody>
      </p:sp>
    </p:spTree>
    <p:extLst>
      <p:ext uri="{BB962C8B-B14F-4D97-AF65-F5344CB8AC3E}">
        <p14:creationId xmlns:p14="http://schemas.microsoft.com/office/powerpoint/2010/main" val="355120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8</a:t>
            </a:fld>
            <a:endParaRPr lang="en-US" dirty="0"/>
          </a:p>
        </p:txBody>
      </p:sp>
    </p:spTree>
    <p:extLst>
      <p:ext uri="{BB962C8B-B14F-4D97-AF65-F5344CB8AC3E}">
        <p14:creationId xmlns:p14="http://schemas.microsoft.com/office/powerpoint/2010/main" val="323599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2C943-1417-4D1D-8ADC-96D9D3389BFC}" type="slidenum">
              <a:rPr lang="en-US" smtClean="0"/>
              <a:t>9</a:t>
            </a:fld>
            <a:endParaRPr lang="en-US" dirty="0"/>
          </a:p>
        </p:txBody>
      </p:sp>
    </p:spTree>
    <p:extLst>
      <p:ext uri="{BB962C8B-B14F-4D97-AF65-F5344CB8AC3E}">
        <p14:creationId xmlns:p14="http://schemas.microsoft.com/office/powerpoint/2010/main" val="87835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7271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561680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65109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580069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58296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359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959138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266210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100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8044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3749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5786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8680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3250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2427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6/16/2022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3281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6/16/2022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025203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l="22558" t="9091" r="1837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825691" y="314541"/>
            <a:ext cx="4915947" cy="2369093"/>
          </a:xfrm>
        </p:spPr>
        <p:txBody>
          <a:bodyPr>
            <a:normAutofit/>
          </a:bodyPr>
          <a:lstStyle/>
          <a:p>
            <a:pPr algn="l"/>
            <a:r>
              <a:rPr lang="en-US" sz="4000" dirty="0"/>
              <a:t>STRATEGIC PLANNING TEAM UPDATE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160749" y="2837286"/>
            <a:ext cx="4079721" cy="1096901"/>
          </a:xfrm>
        </p:spPr>
        <p:txBody>
          <a:bodyPr>
            <a:normAutofit/>
          </a:bodyPr>
          <a:lstStyle/>
          <a:p>
            <a:pPr>
              <a:spcAft>
                <a:spcPts val="600"/>
              </a:spcAft>
            </a:pPr>
            <a:endParaRPr lang="en-US" sz="1600" dirty="0"/>
          </a:p>
          <a:p>
            <a:pPr>
              <a:spcAft>
                <a:spcPts val="600"/>
              </a:spcAft>
            </a:pPr>
            <a:r>
              <a:rPr lang="en-US" sz="1600" dirty="0"/>
              <a:t>June 15, 2022</a:t>
            </a:r>
          </a:p>
        </p:txBody>
      </p:sp>
      <p:cxnSp>
        <p:nvCxnSpPr>
          <p:cNvPr id="11" name="Straight Connector 1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Title 3">
            <a:extLst>
              <a:ext uri="{FF2B5EF4-FFF2-40B4-BE49-F238E27FC236}">
                <a16:creationId xmlns:a16="http://schemas.microsoft.com/office/drawing/2014/main" id="{386FACD1-B2AB-4A4E-9272-7D726BD8EC5B}"/>
              </a:ext>
            </a:extLst>
          </p:cNvPr>
          <p:cNvSpPr txBox="1">
            <a:spLocks/>
          </p:cNvSpPr>
          <p:nvPr/>
        </p:nvSpPr>
        <p:spPr>
          <a:xfrm>
            <a:off x="748060" y="3832506"/>
            <a:ext cx="4064439" cy="1320800"/>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endParaRPr lang="en-US" sz="2800" dirty="0"/>
          </a:p>
        </p:txBody>
      </p:sp>
      <p:sp>
        <p:nvSpPr>
          <p:cNvPr id="16" name="Title 3">
            <a:extLst>
              <a:ext uri="{FF2B5EF4-FFF2-40B4-BE49-F238E27FC236}">
                <a16:creationId xmlns:a16="http://schemas.microsoft.com/office/drawing/2014/main" id="{08E344D1-69EF-4B65-B124-3883968752E8}"/>
              </a:ext>
            </a:extLst>
          </p:cNvPr>
          <p:cNvSpPr txBox="1">
            <a:spLocks/>
          </p:cNvSpPr>
          <p:nvPr/>
        </p:nvSpPr>
        <p:spPr>
          <a:xfrm>
            <a:off x="0" y="3525202"/>
            <a:ext cx="5424915" cy="1935408"/>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3600" dirty="0">
                <a:effectLst/>
                <a:latin typeface="Calibri" panose="020F0502020204030204" pitchFamily="34" charset="0"/>
                <a:ea typeface="Calibri" panose="020F0502020204030204" pitchFamily="34" charset="0"/>
                <a:cs typeface="Times New Roman" panose="02020603050405020304" pitchFamily="18" charset="0"/>
              </a:rPr>
              <a:t>Our Connectional Church: Conversations with the Strategy Team</a:t>
            </a:r>
            <a:endParaRPr lang="en-US" sz="4800" dirty="0"/>
          </a:p>
        </p:txBody>
      </p:sp>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arrows painted on the asphalt">
            <a:extLst>
              <a:ext uri="{FF2B5EF4-FFF2-40B4-BE49-F238E27FC236}">
                <a16:creationId xmlns:a16="http://schemas.microsoft.com/office/drawing/2014/main" id="{1076BB9D-2C9E-410C-995B-5F1789E195F9}"/>
              </a:ext>
            </a:extLst>
          </p:cNvPr>
          <p:cNvPicPr>
            <a:picLocks noChangeAspect="1"/>
          </p:cNvPicPr>
          <p:nvPr/>
        </p:nvPicPr>
        <p:blipFill rotWithShape="1">
          <a:blip r:embed="rId3">
            <a:duotone>
              <a:prstClr val="black"/>
              <a:prstClr val="white"/>
            </a:duotone>
          </a:blip>
          <a:srcRect l="18917" r="12830" b="-1"/>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3CDDB53-B6A6-4B17-A0A4-D95DB0D0C4A0}"/>
              </a:ext>
            </a:extLst>
          </p:cNvPr>
          <p:cNvSpPr>
            <a:spLocks noGrp="1"/>
          </p:cNvSpPr>
          <p:nvPr>
            <p:ph type="ctrTitle"/>
          </p:nvPr>
        </p:nvSpPr>
        <p:spPr>
          <a:xfrm>
            <a:off x="582174" y="251384"/>
            <a:ext cx="5123515" cy="1641797"/>
          </a:xfrm>
        </p:spPr>
        <p:txBody>
          <a:bodyPr>
            <a:normAutofit/>
          </a:bodyPr>
          <a:lstStyle/>
          <a:p>
            <a:pPr algn="ctr"/>
            <a:r>
              <a:rPr lang="en-US" sz="4800" dirty="0"/>
              <a:t>Thank you! </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Subtitle 2">
            <a:extLst>
              <a:ext uri="{FF2B5EF4-FFF2-40B4-BE49-F238E27FC236}">
                <a16:creationId xmlns:a16="http://schemas.microsoft.com/office/drawing/2014/main" id="{06CA8707-FC1B-4BF1-A7D8-CFE2AE96755B}"/>
              </a:ext>
            </a:extLst>
          </p:cNvPr>
          <p:cNvSpPr txBox="1">
            <a:spLocks/>
          </p:cNvSpPr>
          <p:nvPr/>
        </p:nvSpPr>
        <p:spPr>
          <a:xfrm>
            <a:off x="408875" y="3058966"/>
            <a:ext cx="5936994" cy="164179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dirty="0"/>
              <a:t>Thank you for attending todays Zoom call. We want all our congregations to feel a part of the rebuilding process in the presbytery and your being here shows you care and want to be part of the solution.</a:t>
            </a:r>
          </a:p>
          <a:p>
            <a:pPr algn="l"/>
            <a:endParaRPr lang="en-US" sz="1600" dirty="0"/>
          </a:p>
          <a:p>
            <a:pPr algn="ctr"/>
            <a:r>
              <a:rPr lang="en-US" sz="1600" dirty="0"/>
              <a:t> </a:t>
            </a:r>
          </a:p>
        </p:txBody>
      </p:sp>
    </p:spTree>
    <p:extLst>
      <p:ext uri="{BB962C8B-B14F-4D97-AF65-F5344CB8AC3E}">
        <p14:creationId xmlns:p14="http://schemas.microsoft.com/office/powerpoint/2010/main" val="420813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7607A9D7-A461-4C60-893A-DF368F37EC21}"/>
              </a:ext>
            </a:extLst>
          </p:cNvPr>
          <p:cNvSpPr>
            <a:spLocks noGrp="1"/>
          </p:cNvSpPr>
          <p:nvPr>
            <p:ph type="title"/>
          </p:nvPr>
        </p:nvSpPr>
        <p:spPr>
          <a:xfrm>
            <a:off x="4324149" y="1367355"/>
            <a:ext cx="4299666" cy="2147743"/>
          </a:xfrm>
        </p:spPr>
        <p:txBody>
          <a:bodyPr vert="horz" lIns="91440" tIns="45720" rIns="91440" bIns="45720" rtlCol="0" anchor="b">
            <a:normAutofit/>
          </a:bodyPr>
          <a:lstStyle/>
          <a:p>
            <a:pPr algn="ctr"/>
            <a:r>
              <a:rPr lang="en-US" sz="5400" kern="1200" dirty="0">
                <a:solidFill>
                  <a:schemeClr val="accent1"/>
                </a:solidFill>
                <a:latin typeface="+mj-lt"/>
                <a:ea typeface="+mj-ea"/>
                <a:cs typeface="+mj-cs"/>
              </a:rPr>
              <a:t>Conversation time</a:t>
            </a:r>
          </a:p>
        </p:txBody>
      </p:sp>
      <p:sp>
        <p:nvSpPr>
          <p:cNvPr id="23" name="Isosceles Triangle 22">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Graphic 7" descr="Questions">
            <a:extLst>
              <a:ext uri="{FF2B5EF4-FFF2-40B4-BE49-F238E27FC236}">
                <a16:creationId xmlns:a16="http://schemas.microsoft.com/office/drawing/2014/main" id="{240167BB-0254-4424-8B23-70163A1C8B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556" y="1541920"/>
            <a:ext cx="3765692" cy="3765692"/>
          </a:xfrm>
          <a:prstGeom prst="rect">
            <a:avLst/>
          </a:prstGeom>
        </p:spPr>
      </p:pic>
      <p:sp>
        <p:nvSpPr>
          <p:cNvPr id="5" name="TextBox 4">
            <a:extLst>
              <a:ext uri="{FF2B5EF4-FFF2-40B4-BE49-F238E27FC236}">
                <a16:creationId xmlns:a16="http://schemas.microsoft.com/office/drawing/2014/main" id="{5E1EF418-E064-4014-8089-F74214CB6F98}"/>
              </a:ext>
            </a:extLst>
          </p:cNvPr>
          <p:cNvSpPr txBox="1"/>
          <p:nvPr/>
        </p:nvSpPr>
        <p:spPr>
          <a:xfrm>
            <a:off x="4353886" y="4801691"/>
            <a:ext cx="4920117" cy="1754326"/>
          </a:xfrm>
          <a:prstGeom prst="rect">
            <a:avLst/>
          </a:prstGeom>
          <a:noFill/>
        </p:spPr>
        <p:txBody>
          <a:bodyPr wrap="square" rtlCol="0">
            <a:spAutoFit/>
          </a:bodyPr>
          <a:lstStyle/>
          <a:p>
            <a:r>
              <a:rPr lang="en-US" dirty="0"/>
              <a:t>“Work willingly at whatever you do, as though you were working for the Lord rather than for people. Remember that the Lord will give you an inheritance as your reward, and that the Master you are serving is Christ.”   Colossians 3:23-24</a:t>
            </a:r>
          </a:p>
        </p:txBody>
      </p:sp>
    </p:spTree>
    <p:extLst>
      <p:ext uri="{BB962C8B-B14F-4D97-AF65-F5344CB8AC3E}">
        <p14:creationId xmlns:p14="http://schemas.microsoft.com/office/powerpoint/2010/main" val="370504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19182-AB97-4F70-9904-9183470F2C5C}"/>
              </a:ext>
            </a:extLst>
          </p:cNvPr>
          <p:cNvSpPr>
            <a:spLocks noGrp="1"/>
          </p:cNvSpPr>
          <p:nvPr>
            <p:ph type="title"/>
          </p:nvPr>
        </p:nvSpPr>
        <p:spPr/>
        <p:txBody>
          <a:bodyPr/>
          <a:lstStyle/>
          <a:p>
            <a:r>
              <a:rPr lang="en-US" dirty="0"/>
              <a:t>Strategy Team Members</a:t>
            </a:r>
          </a:p>
        </p:txBody>
      </p:sp>
      <p:sp>
        <p:nvSpPr>
          <p:cNvPr id="5" name="Content Placeholder 4">
            <a:extLst>
              <a:ext uri="{FF2B5EF4-FFF2-40B4-BE49-F238E27FC236}">
                <a16:creationId xmlns:a16="http://schemas.microsoft.com/office/drawing/2014/main" id="{866481EA-60CD-48EB-9FF6-3F10D382D4E2}"/>
              </a:ext>
            </a:extLst>
          </p:cNvPr>
          <p:cNvSpPr>
            <a:spLocks noGrp="1"/>
          </p:cNvSpPr>
          <p:nvPr>
            <p:ph sz="half" idx="1"/>
          </p:nvPr>
        </p:nvSpPr>
        <p:spPr/>
        <p:txBody>
          <a:bodyPr/>
          <a:lstStyle/>
          <a:p>
            <a:r>
              <a:rPr lang="en-US" sz="2000" dirty="0"/>
              <a:t>Terri Sherman – facilitator-   First Pres Lincoln</a:t>
            </a:r>
          </a:p>
          <a:p>
            <a:r>
              <a:rPr lang="en-US" sz="2000" dirty="0"/>
              <a:t>Suzie Harder – note taker – Southern Heights Lincoln</a:t>
            </a:r>
          </a:p>
          <a:p>
            <a:r>
              <a:rPr lang="en-US" sz="2000" dirty="0"/>
              <a:t>Charity Potter – Thurston and Wakefield</a:t>
            </a:r>
          </a:p>
          <a:p>
            <a:endParaRPr lang="en-US" dirty="0"/>
          </a:p>
        </p:txBody>
      </p:sp>
      <p:sp>
        <p:nvSpPr>
          <p:cNvPr id="6" name="Content Placeholder 5">
            <a:extLst>
              <a:ext uri="{FF2B5EF4-FFF2-40B4-BE49-F238E27FC236}">
                <a16:creationId xmlns:a16="http://schemas.microsoft.com/office/drawing/2014/main" id="{7A2BF1F5-1AD7-4624-9883-8845F10D4244}"/>
              </a:ext>
            </a:extLst>
          </p:cNvPr>
          <p:cNvSpPr>
            <a:spLocks noGrp="1"/>
          </p:cNvSpPr>
          <p:nvPr>
            <p:ph sz="half" idx="2"/>
          </p:nvPr>
        </p:nvSpPr>
        <p:spPr/>
        <p:txBody>
          <a:bodyPr>
            <a:normAutofit/>
          </a:bodyPr>
          <a:lstStyle/>
          <a:p>
            <a:r>
              <a:rPr lang="en-US" sz="2000" dirty="0"/>
              <a:t>Thomas Dummermuth – Eastridge Lincoln</a:t>
            </a:r>
          </a:p>
          <a:p>
            <a:r>
              <a:rPr lang="en-US" sz="2000" dirty="0"/>
              <a:t>Steve Piper – Palmyra</a:t>
            </a:r>
          </a:p>
          <a:p>
            <a:r>
              <a:rPr lang="en-US" sz="2000" dirty="0"/>
              <a:t>Wendy Wait – Gresham</a:t>
            </a:r>
          </a:p>
          <a:p>
            <a:r>
              <a:rPr lang="en-US" sz="2000" dirty="0"/>
              <a:t>Stephen Earl – Interim EP</a:t>
            </a:r>
          </a:p>
        </p:txBody>
      </p:sp>
    </p:spTree>
    <p:extLst>
      <p:ext uri="{BB962C8B-B14F-4D97-AF65-F5344CB8AC3E}">
        <p14:creationId xmlns:p14="http://schemas.microsoft.com/office/powerpoint/2010/main" val="266118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02A2EA-256C-496A-A937-98D4F330FE1C}"/>
              </a:ext>
            </a:extLst>
          </p:cNvPr>
          <p:cNvSpPr>
            <a:spLocks noGrp="1"/>
          </p:cNvSpPr>
          <p:nvPr>
            <p:ph type="title"/>
          </p:nvPr>
        </p:nvSpPr>
        <p:spPr>
          <a:xfrm>
            <a:off x="5536733" y="609600"/>
            <a:ext cx="4064439" cy="1320800"/>
          </a:xfrm>
        </p:spPr>
        <p:txBody>
          <a:bodyPr>
            <a:normAutofit/>
          </a:bodyPr>
          <a:lstStyle/>
          <a:p>
            <a:pPr>
              <a:lnSpc>
                <a:spcPct val="90000"/>
              </a:lnSpc>
            </a:pPr>
            <a:r>
              <a:rPr lang="en-US" sz="2800" dirty="0"/>
              <a:t>Values that Represent </a:t>
            </a:r>
            <a:br>
              <a:rPr lang="en-US" sz="2800" dirty="0"/>
            </a:br>
            <a:r>
              <a:rPr lang="en-US" sz="2800" dirty="0"/>
              <a:t>Homestead Presbytery</a:t>
            </a:r>
          </a:p>
        </p:txBody>
      </p:sp>
      <p:sp>
        <p:nvSpPr>
          <p:cNvPr id="13" name="Content Placeholder 4">
            <a:extLst>
              <a:ext uri="{FF2B5EF4-FFF2-40B4-BE49-F238E27FC236}">
                <a16:creationId xmlns:a16="http://schemas.microsoft.com/office/drawing/2014/main" id="{E544DB7F-3C9C-4029-9BDE-7F77D87084B7}"/>
              </a:ext>
            </a:extLst>
          </p:cNvPr>
          <p:cNvSpPr>
            <a:spLocks noGrp="1"/>
          </p:cNvSpPr>
          <p:nvPr>
            <p:ph idx="1"/>
          </p:nvPr>
        </p:nvSpPr>
        <p:spPr>
          <a:xfrm>
            <a:off x="5209563" y="2160589"/>
            <a:ext cx="4064439" cy="3880773"/>
          </a:xfrm>
        </p:spPr>
        <p:txBody>
          <a:bodyPr>
            <a:normAutofit/>
          </a:bodyPr>
          <a:lstStyle/>
          <a:p>
            <a:r>
              <a:rPr lang="en-US" sz="3600" dirty="0"/>
              <a:t>Connectedness</a:t>
            </a:r>
          </a:p>
          <a:p>
            <a:r>
              <a:rPr lang="en-US" sz="3600" dirty="0"/>
              <a:t>Hopefulness	</a:t>
            </a:r>
          </a:p>
          <a:p>
            <a:r>
              <a:rPr lang="en-US" sz="3600" dirty="0"/>
              <a:t>Outreach</a:t>
            </a:r>
          </a:p>
          <a:p>
            <a:r>
              <a:rPr lang="en-US" sz="3600" dirty="0"/>
              <a:t>Creativity</a:t>
            </a:r>
          </a:p>
        </p:txBody>
      </p:sp>
      <p:pic>
        <p:nvPicPr>
          <p:cNvPr id="14" name="Picture 6" descr="Hands holding each other's wrists and interlinked to form a circle">
            <a:extLst>
              <a:ext uri="{FF2B5EF4-FFF2-40B4-BE49-F238E27FC236}">
                <a16:creationId xmlns:a16="http://schemas.microsoft.com/office/drawing/2014/main" id="{3E7AFA34-DD3B-40CC-BFE9-361E6B50012D}"/>
              </a:ext>
            </a:extLst>
          </p:cNvPr>
          <p:cNvPicPr>
            <a:picLocks noChangeAspect="1"/>
          </p:cNvPicPr>
          <p:nvPr/>
        </p:nvPicPr>
        <p:blipFill rotWithShape="1">
          <a:blip r:embed="rId3"/>
          <a:srcRect l="25562" r="2192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8111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A2A5E5D-FC33-4ECD-AF75-C2F978D1DCFB}"/>
              </a:ext>
            </a:extLst>
          </p:cNvPr>
          <p:cNvSpPr>
            <a:spLocks noGrp="1"/>
          </p:cNvSpPr>
          <p:nvPr>
            <p:ph type="title"/>
          </p:nvPr>
        </p:nvSpPr>
        <p:spPr>
          <a:xfrm>
            <a:off x="677334" y="609600"/>
            <a:ext cx="8596668" cy="1320800"/>
          </a:xfrm>
        </p:spPr>
        <p:txBody>
          <a:bodyPr>
            <a:normAutofit/>
          </a:bodyPr>
          <a:lstStyle/>
          <a:p>
            <a:pPr algn="ctr"/>
            <a:r>
              <a:rPr lang="en-US" sz="3200" dirty="0">
                <a:solidFill>
                  <a:srgbClr val="FFFFFF"/>
                </a:solidFill>
              </a:rPr>
              <a:t>Why We Do What We do?</a:t>
            </a:r>
            <a:br>
              <a:rPr lang="en-US" sz="3200" dirty="0">
                <a:solidFill>
                  <a:srgbClr val="FFFFFF"/>
                </a:solidFill>
              </a:rPr>
            </a:br>
            <a:r>
              <a:rPr lang="en-US" sz="3200" dirty="0">
                <a:solidFill>
                  <a:srgbClr val="FFFFFF"/>
                </a:solidFill>
              </a:rPr>
              <a:t>Mission Statement of Homestead Presbytery</a:t>
            </a:r>
          </a:p>
        </p:txBody>
      </p:sp>
      <p:sp>
        <p:nvSpPr>
          <p:cNvPr id="3" name="Content Placeholder 2">
            <a:extLst>
              <a:ext uri="{FF2B5EF4-FFF2-40B4-BE49-F238E27FC236}">
                <a16:creationId xmlns:a16="http://schemas.microsoft.com/office/drawing/2014/main" id="{F3355B15-123F-4C0D-B769-0CCA8DC4F754}"/>
              </a:ext>
            </a:extLst>
          </p:cNvPr>
          <p:cNvSpPr>
            <a:spLocks noGrp="1"/>
          </p:cNvSpPr>
          <p:nvPr>
            <p:ph idx="1"/>
          </p:nvPr>
        </p:nvSpPr>
        <p:spPr>
          <a:xfrm>
            <a:off x="677334" y="2160589"/>
            <a:ext cx="8596668" cy="3880773"/>
          </a:xfrm>
        </p:spPr>
        <p:txBody>
          <a:bodyPr>
            <a:normAutofit/>
          </a:bodyPr>
          <a:lstStyle/>
          <a:p>
            <a:pPr marL="0" indent="0">
              <a:buNone/>
            </a:pPr>
            <a:r>
              <a:rPr lang="en-US" sz="4800" dirty="0">
                <a:solidFill>
                  <a:schemeClr val="tx1"/>
                </a:solidFill>
              </a:rPr>
              <a:t>The Mission of God calls us to:</a:t>
            </a:r>
          </a:p>
          <a:p>
            <a:pPr lvl="2"/>
            <a:r>
              <a:rPr lang="en-US" sz="4800" dirty="0">
                <a:solidFill>
                  <a:schemeClr val="tx1"/>
                </a:solidFill>
              </a:rPr>
              <a:t>Empower Congregations</a:t>
            </a:r>
          </a:p>
          <a:p>
            <a:pPr lvl="2"/>
            <a:r>
              <a:rPr lang="en-US" sz="4800" dirty="0">
                <a:solidFill>
                  <a:schemeClr val="tx1"/>
                </a:solidFill>
              </a:rPr>
              <a:t>Connect Communities</a:t>
            </a:r>
          </a:p>
          <a:p>
            <a:pPr lvl="2"/>
            <a:r>
              <a:rPr lang="en-US" sz="4800" dirty="0">
                <a:solidFill>
                  <a:schemeClr val="tx1"/>
                </a:solidFill>
              </a:rPr>
              <a:t>Equip the people of God.</a:t>
            </a:r>
          </a:p>
        </p:txBody>
      </p:sp>
    </p:spTree>
    <p:extLst>
      <p:ext uri="{BB962C8B-B14F-4D97-AF65-F5344CB8AC3E}">
        <p14:creationId xmlns:p14="http://schemas.microsoft.com/office/powerpoint/2010/main" val="16991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arrows painted on the asphalt">
            <a:extLst>
              <a:ext uri="{FF2B5EF4-FFF2-40B4-BE49-F238E27FC236}">
                <a16:creationId xmlns:a16="http://schemas.microsoft.com/office/drawing/2014/main" id="{1076BB9D-2C9E-410C-995B-5F1789E195F9}"/>
              </a:ext>
            </a:extLst>
          </p:cNvPr>
          <p:cNvPicPr>
            <a:picLocks noChangeAspect="1"/>
          </p:cNvPicPr>
          <p:nvPr/>
        </p:nvPicPr>
        <p:blipFill rotWithShape="1">
          <a:blip r:embed="rId3">
            <a:duotone>
              <a:prstClr val="black"/>
              <a:prstClr val="white"/>
            </a:duotone>
          </a:blip>
          <a:srcRect l="18917" r="12830" b="-1"/>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3CDDB53-B6A6-4B17-A0A4-D95DB0D0C4A0}"/>
              </a:ext>
            </a:extLst>
          </p:cNvPr>
          <p:cNvSpPr>
            <a:spLocks noGrp="1"/>
          </p:cNvSpPr>
          <p:nvPr>
            <p:ph type="ctrTitle"/>
          </p:nvPr>
        </p:nvSpPr>
        <p:spPr>
          <a:xfrm>
            <a:off x="582174" y="251384"/>
            <a:ext cx="5123515" cy="1641797"/>
          </a:xfrm>
        </p:spPr>
        <p:txBody>
          <a:bodyPr>
            <a:normAutofit/>
          </a:bodyPr>
          <a:lstStyle/>
          <a:p>
            <a:r>
              <a:rPr lang="en-US" sz="4800" dirty="0"/>
              <a:t>How Do We Move Forward? </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Subtitle 2">
            <a:extLst>
              <a:ext uri="{FF2B5EF4-FFF2-40B4-BE49-F238E27FC236}">
                <a16:creationId xmlns:a16="http://schemas.microsoft.com/office/drawing/2014/main" id="{06CA8707-FC1B-4BF1-A7D8-CFE2AE96755B}"/>
              </a:ext>
            </a:extLst>
          </p:cNvPr>
          <p:cNvSpPr txBox="1">
            <a:spLocks/>
          </p:cNvSpPr>
          <p:nvPr/>
        </p:nvSpPr>
        <p:spPr>
          <a:xfrm>
            <a:off x="294538" y="2144566"/>
            <a:ext cx="5936994" cy="43489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1600" dirty="0"/>
              <a:t>Rushing to the finish line by May.</a:t>
            </a:r>
          </a:p>
          <a:p>
            <a:pPr algn="ctr"/>
            <a:r>
              <a:rPr lang="en-US" sz="1600" dirty="0"/>
              <a:t> After Hearing the Report from Leaderwise we realized we needed to slow down and spend time on relationship based needs in our Presbytery. </a:t>
            </a:r>
          </a:p>
          <a:p>
            <a:pPr algn="l"/>
            <a:endParaRPr lang="en-US" sz="1600" dirty="0"/>
          </a:p>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Their specific recommendations were: </a:t>
            </a:r>
          </a:p>
          <a:p>
            <a:pPr marL="1143000" marR="0" lvl="2" indent="-228600" algn="l">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Hold a guided experience of confession, repentance, and reconciliation.</a:t>
            </a:r>
          </a:p>
          <a:p>
            <a:pPr marL="1143000" marR="0" lvl="2" indent="-228600" algn="l">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Pursue trust building within the presbytery</a:t>
            </a:r>
          </a:p>
          <a:p>
            <a:pPr marL="1143000" marR="0" lvl="2" indent="-228600" algn="l">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Discern a new unifying purpose for the presbytery</a:t>
            </a:r>
          </a:p>
          <a:p>
            <a:pPr marL="1143000" marR="0" lvl="2" indent="-228600" algn="l">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Guide COM through a reboot of purpose and process</a:t>
            </a:r>
          </a:p>
          <a:p>
            <a:pPr marL="1143000" marR="0" lvl="2" indent="-228600" algn="l">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Explore meaningful avenues for connection within the Presbytery</a:t>
            </a:r>
          </a:p>
          <a:p>
            <a:pPr marL="1143000" marR="0" lvl="2" indent="-228600" algn="l">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Bridge the urban/rural north/south divide.</a:t>
            </a:r>
          </a:p>
          <a:p>
            <a:pPr marL="0" marR="0" algn="l">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This is the work of our primary focus.</a:t>
            </a:r>
          </a:p>
          <a:p>
            <a:pPr algn="ctr"/>
            <a:r>
              <a:rPr lang="en-US" sz="1600" dirty="0"/>
              <a:t> </a:t>
            </a:r>
          </a:p>
        </p:txBody>
      </p:sp>
    </p:spTree>
    <p:extLst>
      <p:ext uri="{BB962C8B-B14F-4D97-AF65-F5344CB8AC3E}">
        <p14:creationId xmlns:p14="http://schemas.microsoft.com/office/powerpoint/2010/main" val="112673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7607A9D7-A461-4C60-893A-DF368F37EC21}"/>
              </a:ext>
            </a:extLst>
          </p:cNvPr>
          <p:cNvSpPr>
            <a:spLocks noGrp="1"/>
          </p:cNvSpPr>
          <p:nvPr>
            <p:ph type="title"/>
          </p:nvPr>
        </p:nvSpPr>
        <p:spPr>
          <a:xfrm>
            <a:off x="1868557" y="954922"/>
            <a:ext cx="7405446" cy="1791096"/>
          </a:xfrm>
        </p:spPr>
        <p:txBody>
          <a:bodyPr vert="horz" lIns="91440" tIns="45720" rIns="91440" bIns="45720" rtlCol="0" anchor="b">
            <a:normAutofit/>
          </a:bodyPr>
          <a:lstStyle/>
          <a:p>
            <a:pPr algn="ctr"/>
            <a:r>
              <a:rPr lang="en-US" sz="4800" dirty="0"/>
              <a:t>Pursue trust building within the Presbytery</a:t>
            </a:r>
            <a:endParaRPr lang="en-US" sz="4800" kern="1200" dirty="0">
              <a:solidFill>
                <a:schemeClr val="accent1"/>
              </a:solidFill>
              <a:latin typeface="+mj-lt"/>
              <a:ea typeface="+mj-ea"/>
              <a:cs typeface="+mj-cs"/>
            </a:endParaRPr>
          </a:p>
        </p:txBody>
      </p:sp>
      <p:sp>
        <p:nvSpPr>
          <p:cNvPr id="23" name="Isosceles Triangle 22">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5E1EF418-E064-4014-8089-F74214CB6F98}"/>
              </a:ext>
            </a:extLst>
          </p:cNvPr>
          <p:cNvSpPr txBox="1"/>
          <p:nvPr/>
        </p:nvSpPr>
        <p:spPr>
          <a:xfrm>
            <a:off x="3064958" y="3048000"/>
            <a:ext cx="4920117" cy="2381101"/>
          </a:xfrm>
          <a:prstGeom prst="rect">
            <a:avLst/>
          </a:prstGeom>
          <a:noFill/>
        </p:spPr>
        <p:txBody>
          <a:bodyPr wrap="square" rtlCol="0">
            <a:spAutoFit/>
          </a:bodyPr>
          <a:lstStyle/>
          <a:p>
            <a:pPr marL="457200" marR="0" indent="-45720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We spent a considerable amount of time at the May meeting of Presbytery discussing this mission and building relationships.</a:t>
            </a:r>
          </a:p>
          <a:p>
            <a:pPr marL="457200" marR="0" indent="-45720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2000" dirty="0">
                <a:latin typeface="Calibri" panose="020F0502020204030204" pitchFamily="34" charset="0"/>
                <a:cs typeface="Times New Roman" panose="02020603050405020304" pitchFamily="18" charset="0"/>
              </a:rPr>
              <a:t>We hope to do more of these at future Presbytery meetings.</a:t>
            </a:r>
            <a:endParaRPr lang="en-US" sz="2000" dirty="0"/>
          </a:p>
        </p:txBody>
      </p:sp>
    </p:spTree>
    <p:extLst>
      <p:ext uri="{BB962C8B-B14F-4D97-AF65-F5344CB8AC3E}">
        <p14:creationId xmlns:p14="http://schemas.microsoft.com/office/powerpoint/2010/main" val="288139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0645-829C-4E2A-99BC-68E9FF4E2A3D}"/>
              </a:ext>
            </a:extLst>
          </p:cNvPr>
          <p:cNvSpPr>
            <a:spLocks noGrp="1"/>
          </p:cNvSpPr>
          <p:nvPr>
            <p:ph type="title"/>
          </p:nvPr>
        </p:nvSpPr>
        <p:spPr>
          <a:xfrm>
            <a:off x="652481" y="1382486"/>
            <a:ext cx="3547581" cy="4093028"/>
          </a:xfrm>
        </p:spPr>
        <p:txBody>
          <a:bodyPr anchor="ctr">
            <a:normAutofit/>
          </a:bodyPr>
          <a:lstStyle/>
          <a:p>
            <a:r>
              <a:rPr lang="en-US" sz="4400" dirty="0"/>
              <a:t>Other items </a:t>
            </a:r>
          </a:p>
        </p:txBody>
      </p:sp>
      <p:graphicFrame>
        <p:nvGraphicFramePr>
          <p:cNvPr id="7" name="Content Placeholder 4">
            <a:extLst>
              <a:ext uri="{FF2B5EF4-FFF2-40B4-BE49-F238E27FC236}">
                <a16:creationId xmlns:a16="http://schemas.microsoft.com/office/drawing/2014/main" id="{EF9D5AD4-B90C-4644-B3FB-C741C3175FE1}"/>
              </a:ext>
            </a:extLst>
          </p:cNvPr>
          <p:cNvGraphicFramePr>
            <a:graphicFrameLocks noGrp="1"/>
          </p:cNvGraphicFramePr>
          <p:nvPr>
            <p:ph idx="1"/>
            <p:extLst>
              <p:ext uri="{D42A27DB-BD31-4B8C-83A1-F6EECF244321}">
                <p14:modId xmlns:p14="http://schemas.microsoft.com/office/powerpoint/2010/main" val="237553175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35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2F4A-1C4F-40B6-ABC1-72321F4D0349}"/>
              </a:ext>
            </a:extLst>
          </p:cNvPr>
          <p:cNvSpPr>
            <a:spLocks noGrp="1"/>
          </p:cNvSpPr>
          <p:nvPr>
            <p:ph type="title"/>
          </p:nvPr>
        </p:nvSpPr>
        <p:spPr>
          <a:xfrm>
            <a:off x="367688" y="409575"/>
            <a:ext cx="8596668" cy="1320800"/>
          </a:xfrm>
        </p:spPr>
        <p:txBody>
          <a:bodyPr>
            <a:normAutofit/>
          </a:bodyPr>
          <a:lstStyle/>
          <a:p>
            <a:r>
              <a:rPr lang="en-US" sz="6000" dirty="0"/>
              <a:t>Staffing Model	</a:t>
            </a:r>
          </a:p>
        </p:txBody>
      </p:sp>
      <p:sp>
        <p:nvSpPr>
          <p:cNvPr id="3" name="Text Placeholder 2">
            <a:extLst>
              <a:ext uri="{FF2B5EF4-FFF2-40B4-BE49-F238E27FC236}">
                <a16:creationId xmlns:a16="http://schemas.microsoft.com/office/drawing/2014/main" id="{56130E48-DD58-4EAD-B38F-96FD1D1C0C50}"/>
              </a:ext>
            </a:extLst>
          </p:cNvPr>
          <p:cNvSpPr>
            <a:spLocks noGrp="1"/>
          </p:cNvSpPr>
          <p:nvPr>
            <p:ph type="body" idx="1"/>
          </p:nvPr>
        </p:nvSpPr>
        <p:spPr>
          <a:xfrm>
            <a:off x="367688" y="2249321"/>
            <a:ext cx="8951018" cy="576262"/>
          </a:xfrm>
        </p:spPr>
        <p:txBody>
          <a:bodyPr/>
          <a:lstStyle/>
          <a:p>
            <a:r>
              <a:rPr lang="en-US" dirty="0"/>
              <a:t>3 Part Time Regional Presbyters</a:t>
            </a:r>
          </a:p>
          <a:p>
            <a:r>
              <a:rPr lang="en-US" dirty="0"/>
              <a:t>Each Presbyter would represent a region of the Presbytery – north, central and south </a:t>
            </a:r>
          </a:p>
        </p:txBody>
      </p:sp>
      <p:sp>
        <p:nvSpPr>
          <p:cNvPr id="4" name="Content Placeholder 3">
            <a:extLst>
              <a:ext uri="{FF2B5EF4-FFF2-40B4-BE49-F238E27FC236}">
                <a16:creationId xmlns:a16="http://schemas.microsoft.com/office/drawing/2014/main" id="{84E08E21-24CC-4769-828D-9AEC3D2F5933}"/>
              </a:ext>
            </a:extLst>
          </p:cNvPr>
          <p:cNvSpPr>
            <a:spLocks noGrp="1"/>
          </p:cNvSpPr>
          <p:nvPr>
            <p:ph sz="half" idx="2"/>
          </p:nvPr>
        </p:nvSpPr>
        <p:spPr>
          <a:xfrm>
            <a:off x="599545" y="2973055"/>
            <a:ext cx="8487305" cy="3304117"/>
          </a:xfrm>
        </p:spPr>
        <p:txBody>
          <a:bodyPr/>
          <a:lstStyle/>
          <a:p>
            <a:r>
              <a:rPr lang="en-US" sz="2400" dirty="0"/>
              <a:t>3 Facilitating Presbyters all at around  – 20 hrs/wk</a:t>
            </a:r>
          </a:p>
          <a:p>
            <a:r>
              <a:rPr lang="en-US" sz="2400" dirty="0"/>
              <a:t>Volunteer Treasurer</a:t>
            </a:r>
          </a:p>
          <a:p>
            <a:pPr marL="0" indent="0">
              <a:buNone/>
            </a:pPr>
            <a:endParaRPr lang="en-US" dirty="0"/>
          </a:p>
          <a:p>
            <a:pPr marL="0" indent="0">
              <a:buNone/>
            </a:pPr>
            <a:r>
              <a:rPr lang="en-US" sz="2000" dirty="0"/>
              <a:t>Duties relating to the Stated Clerk and Administrative Assistant are yet to be determined.  </a:t>
            </a:r>
          </a:p>
        </p:txBody>
      </p:sp>
    </p:spTree>
    <p:extLst>
      <p:ext uri="{BB962C8B-B14F-4D97-AF65-F5344CB8AC3E}">
        <p14:creationId xmlns:p14="http://schemas.microsoft.com/office/powerpoint/2010/main" val="144938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20DA9882-8689-4695-A5B4-01A051E5FB39}"/>
              </a:ext>
            </a:extLst>
          </p:cNvPr>
          <p:cNvSpPr>
            <a:spLocks noGrp="1"/>
          </p:cNvSpPr>
          <p:nvPr>
            <p:ph type="title"/>
          </p:nvPr>
        </p:nvSpPr>
        <p:spPr>
          <a:xfrm>
            <a:off x="1286933" y="609600"/>
            <a:ext cx="10197494" cy="1099457"/>
          </a:xfrm>
        </p:spPr>
        <p:txBody>
          <a:bodyPr>
            <a:normAutofit/>
          </a:bodyPr>
          <a:lstStyle/>
          <a:p>
            <a:r>
              <a:rPr lang="en-US" dirty="0"/>
              <a:t>HOMESTEAD PRESBYTERY TEAMS</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589F9EE0-2D03-4ECB-B10F-61256D0B659B}"/>
              </a:ext>
            </a:extLst>
          </p:cNvPr>
          <p:cNvGraphicFramePr>
            <a:graphicFrameLocks noGrp="1"/>
          </p:cNvGraphicFramePr>
          <p:nvPr>
            <p:ph idx="1"/>
            <p:extLst>
              <p:ext uri="{D42A27DB-BD31-4B8C-83A1-F6EECF244321}">
                <p14:modId xmlns:p14="http://schemas.microsoft.com/office/powerpoint/2010/main" val="198803939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07529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purl.org/dc/elements/1.1/"/>
    <ds:schemaRef ds:uri="16c05727-aa75-4e4a-9b5f-8a80a116589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1770</TotalTime>
  <Words>471</Words>
  <Application>Microsoft Office PowerPoint</Application>
  <PresentationFormat>Widescreen</PresentationFormat>
  <Paragraphs>74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Trebuchet MS</vt:lpstr>
      <vt:lpstr>Wingdings</vt:lpstr>
      <vt:lpstr>Wingdings 3</vt:lpstr>
      <vt:lpstr>Facet</vt:lpstr>
      <vt:lpstr>STRATEGIC PLANNING TEAM UPDATE</vt:lpstr>
      <vt:lpstr>Strategy Team Members</vt:lpstr>
      <vt:lpstr>Values that Represent  Homestead Presbytery</vt:lpstr>
      <vt:lpstr>Why We Do What We do? Mission Statement of Homestead Presbytery</vt:lpstr>
      <vt:lpstr>How Do We Move Forward? </vt:lpstr>
      <vt:lpstr>Pursue trust building within the Presbytery</vt:lpstr>
      <vt:lpstr>Other items </vt:lpstr>
      <vt:lpstr>Staffing Model </vt:lpstr>
      <vt:lpstr>HOMESTEAD PRESBYTERY TEAMS</vt:lpstr>
      <vt:lpstr>Thank you! </vt:lpstr>
      <vt:lpstr>Conversation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TEAM UPDATE</dc:title>
  <dc:creator>Wenda Wait</dc:creator>
  <cp:lastModifiedBy>Sherman, Terri</cp:lastModifiedBy>
  <cp:revision>14</cp:revision>
  <cp:lastPrinted>2022-01-24T14:06:35Z</cp:lastPrinted>
  <dcterms:created xsi:type="dcterms:W3CDTF">2022-01-15T21:21:05Z</dcterms:created>
  <dcterms:modified xsi:type="dcterms:W3CDTF">2022-06-16T12:12:18Z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9e795725-52d2-44ec-87ed-8b3b9e2ed4e5_Enabled">
    <vt:lpwstr>true</vt:lpwstr>
  </property>
  <property fmtid="{D5CDD505-2E9C-101B-9397-08002B2CF9AE}" pid="4" name="MSIP_Label_9e795725-52d2-44ec-87ed-8b3b9e2ed4e5_SetDate">
    <vt:lpwstr>2022-06-13T17:42:40Z</vt:lpwstr>
  </property>
  <property fmtid="{D5CDD505-2E9C-101B-9397-08002B2CF9AE}" pid="5" name="MSIP_Label_9e795725-52d2-44ec-87ed-8b3b9e2ed4e5_Method">
    <vt:lpwstr>Standard</vt:lpwstr>
  </property>
  <property fmtid="{D5CDD505-2E9C-101B-9397-08002B2CF9AE}" pid="6" name="MSIP_Label_9e795725-52d2-44ec-87ed-8b3b9e2ed4e5_Name">
    <vt:lpwstr>Internal</vt:lpwstr>
  </property>
  <property fmtid="{D5CDD505-2E9C-101B-9397-08002B2CF9AE}" pid="7" name="MSIP_Label_9e795725-52d2-44ec-87ed-8b3b9e2ed4e5_SiteId">
    <vt:lpwstr>a10ba484-6331-40ee-b0ab-cb737ca60a80</vt:lpwstr>
  </property>
  <property fmtid="{D5CDD505-2E9C-101B-9397-08002B2CF9AE}" pid="8" name="MSIP_Label_9e795725-52d2-44ec-87ed-8b3b9e2ed4e5_ActionId">
    <vt:lpwstr>65794bfc-c6e6-4884-a638-6b20d483791b</vt:lpwstr>
  </property>
  <property fmtid="{D5CDD505-2E9C-101B-9397-08002B2CF9AE}" pid="9" name="MSIP_Label_9e795725-52d2-44ec-87ed-8b3b9e2ed4e5_ContentBits">
    <vt:lpwstr>0</vt:lpwstr>
  </property>
</Properties>
</file>